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3" r:id="rId1"/>
  </p:sldMasterIdLst>
  <p:sldIdLst>
    <p:sldId id="257" r:id="rId2"/>
    <p:sldId id="258" r:id="rId3"/>
    <p:sldId id="259" r:id="rId4"/>
    <p:sldId id="260" r:id="rId5"/>
    <p:sldId id="261" r:id="rId6"/>
    <p:sldId id="265"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43451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31707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803840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3E8B1C-86EF-43CF-8304-249481088644}"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53573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3E8B1C-86EF-43CF-8304-249481088644}" type="datetimeFigureOut">
              <a:rPr lang="en-US" smtClean="0"/>
              <a:t>6/4/2023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913375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3E8B1C-86EF-43CF-8304-249481088644}" type="datetimeFigureOut">
              <a:rPr lang="en-US" smtClean="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4726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3E8B1C-86EF-43CF-8304-249481088644}" type="datetimeFigureOut">
              <a:rPr lang="en-US" smtClean="0"/>
              <a:t>6/4/2023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677520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3E8B1C-86EF-43CF-8304-249481088644}" type="datetimeFigureOut">
              <a:rPr lang="en-US" smtClean="0"/>
              <a:t>6/4/2023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33358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E8B1C-86EF-43CF-8304-249481088644}" type="datetimeFigureOut">
              <a:rPr lang="en-US" smtClean="0"/>
              <a:t>6/4/2023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390896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29746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3E8B1C-86EF-43CF-8304-249481088644}" type="datetimeFigureOut">
              <a:rPr lang="en-US" smtClean="0"/>
              <a:t>6/4/2023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236431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3E8B1C-86EF-43CF-8304-249481088644}" type="datetimeFigureOut">
              <a:rPr lang="en-US" smtClean="0"/>
              <a:pPr/>
              <a:t>6/4/2023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108745681"/>
      </p:ext>
    </p:extLst>
  </p:cSld>
  <p:clrMap bg1="dk1" tx1="lt1" bg2="dk2" tx2="lt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per with writing on it surrounded by office supplies&#10;&#10;Description automatically generated with low confidence">
            <a:extLst>
              <a:ext uri="{FF2B5EF4-FFF2-40B4-BE49-F238E27FC236}">
                <a16:creationId xmlns:a16="http://schemas.microsoft.com/office/drawing/2014/main" id="{17CBEDCF-75A5-176B-C54C-6D222909D5DF}"/>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8643" r="-2" b="19434"/>
          <a:stretch/>
        </p:blipFill>
        <p:spPr>
          <a:xfrm>
            <a:off x="-2" y="10"/>
            <a:ext cx="8668512" cy="6857990"/>
          </a:xfrm>
          <a:prstGeom prst="rect">
            <a:avLst/>
          </a:prstGeom>
        </p:spPr>
      </p:pic>
      <p:sp>
        <p:nvSpPr>
          <p:cNvPr id="18" name="Rectangle 11">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gs>
              <a:gs pos="30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92A7D0-8322-6B69-4291-2625A2559EBD}"/>
              </a:ext>
            </a:extLst>
          </p:cNvPr>
          <p:cNvSpPr>
            <a:spLocks noGrp="1"/>
          </p:cNvSpPr>
          <p:nvPr>
            <p:ph type="title"/>
          </p:nvPr>
        </p:nvSpPr>
        <p:spPr>
          <a:xfrm>
            <a:off x="7848600" y="1122363"/>
            <a:ext cx="4023360" cy="3204134"/>
          </a:xfrm>
        </p:spPr>
        <p:txBody>
          <a:bodyPr vert="horz" lIns="91440" tIns="45720" rIns="91440" bIns="45720" rtlCol="0" anchor="b" anchorCtr="0">
            <a:normAutofit/>
          </a:bodyPr>
          <a:lstStyle/>
          <a:p>
            <a:r>
              <a:rPr lang="en-US" sz="4800"/>
              <a:t>Data Science Project: Stroke prediction</a:t>
            </a:r>
            <a:br>
              <a:rPr lang="en-US" sz="4800"/>
            </a:br>
            <a:r>
              <a:rPr lang="en-US" sz="4800"/>
              <a:t> </a:t>
            </a:r>
          </a:p>
        </p:txBody>
      </p:sp>
      <p:sp>
        <p:nvSpPr>
          <p:cNvPr id="19"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342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8347A-4066-4392-DF64-9B55D6703C48}"/>
              </a:ext>
            </a:extLst>
          </p:cNvPr>
          <p:cNvSpPr>
            <a:spLocks noGrp="1"/>
          </p:cNvSpPr>
          <p:nvPr>
            <p:ph type="title"/>
          </p:nvPr>
        </p:nvSpPr>
        <p:spPr>
          <a:xfrm>
            <a:off x="338510" y="1120630"/>
            <a:ext cx="4620584" cy="2585041"/>
          </a:xfrm>
        </p:spPr>
        <p:txBody>
          <a:bodyPr vert="horz" lIns="91440" tIns="45720" rIns="91440" bIns="45720" rtlCol="0" anchor="b">
            <a:normAutofit fontScale="90000"/>
          </a:bodyPr>
          <a:lstStyle/>
          <a:p>
            <a:br>
              <a:rPr lang="en-US" sz="1400" dirty="0"/>
            </a:br>
            <a:br>
              <a:rPr lang="en-US" sz="1400" dirty="0"/>
            </a:br>
            <a:br>
              <a:rPr lang="en-US" sz="1800" b="1" dirty="0"/>
            </a:br>
            <a:r>
              <a:rPr lang="en-US" sz="1800" b="1" dirty="0"/>
              <a:t> </a:t>
            </a:r>
            <a:r>
              <a:rPr lang="en-US" sz="1600" b="1" dirty="0"/>
              <a:t>Strokes are a leading cause of death and long-term disability globally. Detecting individuals at risk of stroke and implementing appropriate preventive measures is of utmost importance in healthcare. This data science analysis aims to predict stroke occurrence by leveraging machine learning techniques. By analyzing the Stroke Prediction dataset, we aim to uncover patterns and relationships between various risk factors and strokes. The insights gained from this analysis can assist healthcare professionals in identifying high-risk individuals and designing targeted interventions.</a:t>
            </a:r>
            <a:br>
              <a:rPr lang="en-US" sz="1800" b="1" dirty="0"/>
            </a:br>
            <a:br>
              <a:rPr lang="en-US" sz="1400" dirty="0"/>
            </a:br>
            <a:br>
              <a:rPr lang="en-US" sz="1400" dirty="0"/>
            </a:br>
            <a:endParaRPr lang="en-US" sz="1400" dirty="0"/>
          </a:p>
        </p:txBody>
      </p:sp>
      <p:pic>
        <p:nvPicPr>
          <p:cNvPr id="5" name="Picture 4" descr="A screenshot of a computer">
            <a:extLst>
              <a:ext uri="{FF2B5EF4-FFF2-40B4-BE49-F238E27FC236}">
                <a16:creationId xmlns:a16="http://schemas.microsoft.com/office/drawing/2014/main" id="{780B57A4-B124-EB6D-F968-A93AF774ED05}"/>
              </a:ext>
            </a:extLst>
          </p:cNvPr>
          <p:cNvPicPr>
            <a:picLocks noChangeAspect="1"/>
          </p:cNvPicPr>
          <p:nvPr/>
        </p:nvPicPr>
        <p:blipFill rotWithShape="1">
          <a:blip r:embed="rId2">
            <a:extLst>
              <a:ext uri="{28A0092B-C50C-407E-A947-70E740481C1C}">
                <a14:useLocalDpi xmlns:a14="http://schemas.microsoft.com/office/drawing/2010/main" val="0"/>
              </a:ext>
            </a:extLst>
          </a:blip>
          <a:srcRect l="1982" r="1107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12" name="TextBox 11">
            <a:extLst>
              <a:ext uri="{FF2B5EF4-FFF2-40B4-BE49-F238E27FC236}">
                <a16:creationId xmlns:a16="http://schemas.microsoft.com/office/drawing/2014/main" id="{75B6CE41-82F8-B573-24E1-67E496E397B6}"/>
              </a:ext>
            </a:extLst>
          </p:cNvPr>
          <p:cNvSpPr txBox="1"/>
          <p:nvPr/>
        </p:nvSpPr>
        <p:spPr>
          <a:xfrm>
            <a:off x="523906" y="381966"/>
            <a:ext cx="2951545" cy="738664"/>
          </a:xfrm>
          <a:prstGeom prst="rect">
            <a:avLst/>
          </a:prstGeom>
          <a:noFill/>
        </p:spPr>
        <p:txBody>
          <a:bodyPr wrap="square" rtlCol="0">
            <a:spAutoFit/>
          </a:bodyPr>
          <a:lstStyle/>
          <a:p>
            <a:r>
              <a:rPr lang="en-GB" sz="2400" b="1" dirty="0"/>
              <a:t>Introduction</a:t>
            </a:r>
          </a:p>
          <a:p>
            <a:endParaRPr lang="en-GB" dirty="0"/>
          </a:p>
        </p:txBody>
      </p:sp>
    </p:spTree>
    <p:extLst>
      <p:ext uri="{BB962C8B-B14F-4D97-AF65-F5344CB8AC3E}">
        <p14:creationId xmlns:p14="http://schemas.microsoft.com/office/powerpoint/2010/main" val="65560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group of people in a room with computers&#10;&#10;Description automatically generated with medium confidence">
            <a:extLst>
              <a:ext uri="{FF2B5EF4-FFF2-40B4-BE49-F238E27FC236}">
                <a16:creationId xmlns:a16="http://schemas.microsoft.com/office/drawing/2014/main" id="{226CBB98-D644-CF2B-CC1A-DC34F62CA3F7}"/>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22713" b="6364"/>
          <a:stretch/>
        </p:blipFill>
        <p:spPr>
          <a:xfrm>
            <a:off x="2680722"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59E174-AEA5-CC9A-79A4-0025FB7CA9F2}"/>
              </a:ext>
            </a:extLst>
          </p:cNvPr>
          <p:cNvSpPr>
            <a:spLocks noGrp="1"/>
          </p:cNvSpPr>
          <p:nvPr>
            <p:ph type="title"/>
          </p:nvPr>
        </p:nvSpPr>
        <p:spPr>
          <a:xfrm>
            <a:off x="250562" y="98907"/>
            <a:ext cx="3822189" cy="871477"/>
          </a:xfrm>
        </p:spPr>
        <p:txBody>
          <a:bodyPr vert="horz" lIns="91440" tIns="45720" rIns="91440" bIns="45720" rtlCol="0" anchor="ctr">
            <a:normAutofit/>
          </a:bodyPr>
          <a:lstStyle/>
          <a:p>
            <a:r>
              <a:rPr lang="en-US" sz="2400" dirty="0"/>
              <a:t>Description of Data</a:t>
            </a:r>
            <a:r>
              <a:rPr lang="en-US" sz="2800" dirty="0"/>
              <a:t>:</a:t>
            </a:r>
          </a:p>
        </p:txBody>
      </p:sp>
      <p:sp>
        <p:nvSpPr>
          <p:cNvPr id="4" name="Text Placeholder 3">
            <a:extLst>
              <a:ext uri="{FF2B5EF4-FFF2-40B4-BE49-F238E27FC236}">
                <a16:creationId xmlns:a16="http://schemas.microsoft.com/office/drawing/2014/main" id="{C74741EB-7BDD-EEC3-82B8-684F5B58677C}"/>
              </a:ext>
            </a:extLst>
          </p:cNvPr>
          <p:cNvSpPr>
            <a:spLocks noGrp="1"/>
          </p:cNvSpPr>
          <p:nvPr>
            <p:ph type="body" sz="half" idx="2"/>
          </p:nvPr>
        </p:nvSpPr>
        <p:spPr>
          <a:xfrm>
            <a:off x="0" y="970384"/>
            <a:ext cx="3822189" cy="5115488"/>
          </a:xfrm>
        </p:spPr>
        <p:txBody>
          <a:bodyPr vert="horz" lIns="91440" tIns="45720" rIns="91440" bIns="45720" rtlCol="0">
            <a:normAutofit/>
          </a:bodyPr>
          <a:lstStyle/>
          <a:p>
            <a:pPr indent="-228600">
              <a:buFont typeface="Arial" panose="020B0604020202020204" pitchFamily="34" charset="0"/>
              <a:buChar char="•"/>
            </a:pPr>
            <a:r>
              <a:rPr lang="en-US" dirty="0"/>
              <a:t>The Stroke Prediction dataset used in this analysis provides a wealth of information on individuals’ characteristics and health attributes. It includes features such as age, gender, average glucose level, body mass index (BMI), hypertension, heart disease, smoking status, and more. These features offer valuable insights into the risk factors associated with strokes. To ensure data quality, we perform preprocessing steps, including handling missing values and addressing data inconsistencies</a:t>
            </a:r>
            <a:r>
              <a:rPr lang="en-US" sz="2000" dirty="0"/>
              <a:t>.</a:t>
            </a:r>
          </a:p>
        </p:txBody>
      </p:sp>
    </p:spTree>
    <p:extLst>
      <p:ext uri="{BB962C8B-B14F-4D97-AF65-F5344CB8AC3E}">
        <p14:creationId xmlns:p14="http://schemas.microsoft.com/office/powerpoint/2010/main" val="1900693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ABC91-D1B0-7CD5-910F-9D69BFBE3E38}"/>
              </a:ext>
            </a:extLst>
          </p:cNvPr>
          <p:cNvSpPr>
            <a:spLocks noGrp="1"/>
          </p:cNvSpPr>
          <p:nvPr>
            <p:ph type="title"/>
          </p:nvPr>
        </p:nvSpPr>
        <p:spPr>
          <a:xfrm>
            <a:off x="7320466" y="609600"/>
            <a:ext cx="4140014" cy="1330839"/>
          </a:xfrm>
        </p:spPr>
        <p:txBody>
          <a:bodyPr vert="horz" lIns="91440" tIns="45720" rIns="91440" bIns="45720" rtlCol="0" anchor="ctr">
            <a:normAutofit/>
          </a:bodyPr>
          <a:lstStyle/>
          <a:p>
            <a:r>
              <a:rPr lang="en-US" sz="2400" dirty="0"/>
              <a:t>Description of Methods:</a:t>
            </a:r>
          </a:p>
        </p:txBody>
      </p:sp>
      <p:pic>
        <p:nvPicPr>
          <p:cNvPr id="6" name="Picture 5" descr="Top view of cubes connected with black lines">
            <a:extLst>
              <a:ext uri="{FF2B5EF4-FFF2-40B4-BE49-F238E27FC236}">
                <a16:creationId xmlns:a16="http://schemas.microsoft.com/office/drawing/2014/main" id="{FB4243F5-F3FA-21DE-B01F-61656BCD025F}"/>
              </a:ext>
            </a:extLst>
          </p:cNvPr>
          <p:cNvPicPr>
            <a:picLocks noChangeAspect="1"/>
          </p:cNvPicPr>
          <p:nvPr/>
        </p:nvPicPr>
        <p:blipFill rotWithShape="1">
          <a:blip r:embed="rId2"/>
          <a:srcRect l="17404" r="7118"/>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4" name="Text Placeholder 3">
            <a:extLst>
              <a:ext uri="{FF2B5EF4-FFF2-40B4-BE49-F238E27FC236}">
                <a16:creationId xmlns:a16="http://schemas.microsoft.com/office/drawing/2014/main" id="{2A90E91C-04CE-44B1-26BF-0267FDFF3E33}"/>
              </a:ext>
            </a:extLst>
          </p:cNvPr>
          <p:cNvSpPr>
            <a:spLocks noGrp="1"/>
          </p:cNvSpPr>
          <p:nvPr>
            <p:ph type="body" sz="half" idx="2"/>
          </p:nvPr>
        </p:nvSpPr>
        <p:spPr>
          <a:xfrm>
            <a:off x="7320465" y="2194102"/>
            <a:ext cx="4140013" cy="3908586"/>
          </a:xfrm>
        </p:spPr>
        <p:txBody>
          <a:bodyPr vert="horz" lIns="91440" tIns="45720" rIns="91440" bIns="45720" rtlCol="0">
            <a:normAutofit/>
          </a:bodyPr>
          <a:lstStyle/>
          <a:p>
            <a:pPr indent="-228600">
              <a:buFont typeface="Arial" panose="020B0604020202020204" pitchFamily="34" charset="0"/>
              <a:buChar char="•"/>
            </a:pPr>
            <a:r>
              <a:rPr lang="en-US" dirty="0"/>
              <a:t>Our analysis involves a series of data science methods and techniques to accurately predict stroke occurrence. We employ Decision Tree Regressor and </a:t>
            </a:r>
            <a:r>
              <a:rPr lang="en-US" dirty="0" err="1"/>
              <a:t>LassoCV</a:t>
            </a:r>
            <a:r>
              <a:rPr lang="en-US" dirty="0"/>
              <a:t> models for feature imputation, model selection, and feature importance evaluation. Furthermore, we utilize data scaling techniques, such as </a:t>
            </a:r>
            <a:r>
              <a:rPr lang="en-US" dirty="0" err="1"/>
              <a:t>StandardScaler</a:t>
            </a:r>
            <a:r>
              <a:rPr lang="en-US" dirty="0"/>
              <a:t>, to normalize the feature distributions and improve model performance. The selected methods are chosen based on their suitability for the task and their ability to handle the dataset’s characteristics. </a:t>
            </a:r>
          </a:p>
        </p:txBody>
      </p:sp>
    </p:spTree>
    <p:extLst>
      <p:ext uri="{BB962C8B-B14F-4D97-AF65-F5344CB8AC3E}">
        <p14:creationId xmlns:p14="http://schemas.microsoft.com/office/powerpoint/2010/main" val="397925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C28A69-9B26-45AC-AFF7-719A7A50A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AA25BB-62ED-ECC8-1CF1-CA56E6DA073C}"/>
              </a:ext>
            </a:extLst>
          </p:cNvPr>
          <p:cNvSpPr>
            <a:spLocks noGrp="1"/>
          </p:cNvSpPr>
          <p:nvPr>
            <p:ph type="title"/>
          </p:nvPr>
        </p:nvSpPr>
        <p:spPr>
          <a:xfrm>
            <a:off x="7071360" y="829367"/>
            <a:ext cx="4646295" cy="553576"/>
          </a:xfrm>
        </p:spPr>
        <p:txBody>
          <a:bodyPr vert="horz" lIns="91440" tIns="45720" rIns="91440" bIns="45720" rtlCol="0" anchor="b">
            <a:normAutofit/>
          </a:bodyPr>
          <a:lstStyle/>
          <a:p>
            <a:r>
              <a:rPr lang="en-US" sz="2400" dirty="0"/>
              <a:t>Summary of Results</a:t>
            </a:r>
          </a:p>
        </p:txBody>
      </p:sp>
      <p:pic>
        <p:nvPicPr>
          <p:cNvPr id="6" name="Content Placeholder 5" descr="A person wearing goggles&#10;&#10;Description automatically generated with low confidence">
            <a:extLst>
              <a:ext uri="{FF2B5EF4-FFF2-40B4-BE49-F238E27FC236}">
                <a16:creationId xmlns:a16="http://schemas.microsoft.com/office/drawing/2014/main" id="{3C69E2B5-E983-5FE8-2124-6D47A2264B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473"/>
          <a:stretch/>
        </p:blipFill>
        <p:spPr>
          <a:xfrm>
            <a:off x="20" y="-1"/>
            <a:ext cx="6688434" cy="6858000"/>
          </a:xfrm>
          <a:prstGeom prst="rect">
            <a:avLst/>
          </a:prstGeom>
        </p:spPr>
      </p:pic>
      <p:sp>
        <p:nvSpPr>
          <p:cNvPr id="8"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7200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22A2ACB6-722A-C733-3319-3DA294DAB387}"/>
              </a:ext>
            </a:extLst>
          </p:cNvPr>
          <p:cNvSpPr>
            <a:spLocks noGrp="1"/>
          </p:cNvSpPr>
          <p:nvPr>
            <p:ph type="body" sz="half" idx="2"/>
          </p:nvPr>
        </p:nvSpPr>
        <p:spPr>
          <a:xfrm>
            <a:off x="7145654" y="2303829"/>
            <a:ext cx="4646295" cy="4299104"/>
          </a:xfrm>
        </p:spPr>
        <p:txBody>
          <a:bodyPr vert="horz" lIns="91440" tIns="45720" rIns="91440" bIns="45720" rtlCol="0">
            <a:normAutofit/>
          </a:bodyPr>
          <a:lstStyle/>
          <a:p>
            <a:pPr indent="-228600">
              <a:buFont typeface="Arial" panose="020B0604020202020204" pitchFamily="34" charset="0"/>
              <a:buChar char="•"/>
            </a:pPr>
            <a:r>
              <a:rPr lang="en-US" dirty="0"/>
              <a:t>The analysis yields promising results in predicting stroke occurrence. By comparing different models and evaluating their performance metrics, such as accuracy and area under the receiver operating characteristic curve (AUC-ROC), we</a:t>
            </a:r>
          </a:p>
          <a:p>
            <a:pPr indent="-228600">
              <a:buFont typeface="Arial" panose="020B0604020202020204" pitchFamily="34" charset="0"/>
              <a:buChar char="•"/>
            </a:pPr>
            <a:r>
              <a:rPr lang="en-US" dirty="0"/>
              <a:t>identify the most effective model for stroke prediction. We uncover significant</a:t>
            </a:r>
          </a:p>
          <a:p>
            <a:pPr indent="-228600">
              <a:buFont typeface="Arial" panose="020B0604020202020204" pitchFamily="34" charset="0"/>
              <a:buChar char="•"/>
            </a:pPr>
            <a:r>
              <a:rPr lang="en-US" dirty="0"/>
              <a:t>risk factors associated with strokes, including age, average glucose level, hypertension, and other key features. These findings contribute to our understanding</a:t>
            </a:r>
          </a:p>
          <a:p>
            <a:pPr indent="-228600">
              <a:buFont typeface="Arial" panose="020B0604020202020204" pitchFamily="34" charset="0"/>
              <a:buChar char="•"/>
            </a:pPr>
            <a:r>
              <a:rPr lang="en-US" dirty="0"/>
              <a:t>of stroke risk factors and facilitate the development of accurate predictive models</a:t>
            </a:r>
          </a:p>
          <a:p>
            <a:pPr indent="-228600">
              <a:buFont typeface="Arial" panose="020B0604020202020204" pitchFamily="34" charset="0"/>
              <a:buChar char="•"/>
            </a:pPr>
            <a:r>
              <a:rPr lang="en-US" dirty="0"/>
              <a:t>We’ll show the graphs for the results that we got in the next slide</a:t>
            </a:r>
          </a:p>
        </p:txBody>
      </p:sp>
    </p:spTree>
    <p:extLst>
      <p:ext uri="{BB962C8B-B14F-4D97-AF65-F5344CB8AC3E}">
        <p14:creationId xmlns:p14="http://schemas.microsoft.com/office/powerpoint/2010/main" val="2516091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display, number&#10;&#10;Description automatically generated">
            <a:extLst>
              <a:ext uri="{FF2B5EF4-FFF2-40B4-BE49-F238E27FC236}">
                <a16:creationId xmlns:a16="http://schemas.microsoft.com/office/drawing/2014/main" id="{3ACA1BE0-6D24-F395-B23C-1403928829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029075" cy="3324225"/>
          </a:xfrm>
          <a:prstGeom prst="rect">
            <a:avLst/>
          </a:prstGeom>
        </p:spPr>
      </p:pic>
      <p:pic>
        <p:nvPicPr>
          <p:cNvPr id="5" name="Picture 4" descr="A picture containing screenshot, text, diagram, line&#10;&#10;Description automatically generated">
            <a:extLst>
              <a:ext uri="{FF2B5EF4-FFF2-40B4-BE49-F238E27FC236}">
                <a16:creationId xmlns:a16="http://schemas.microsoft.com/office/drawing/2014/main" id="{56A9F5A2-79E7-8963-15F6-1DABAEA2B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6" y="3305175"/>
            <a:ext cx="4029076" cy="3533775"/>
          </a:xfrm>
          <a:prstGeom prst="rect">
            <a:avLst/>
          </a:prstGeom>
        </p:spPr>
      </p:pic>
      <p:pic>
        <p:nvPicPr>
          <p:cNvPr id="7" name="Picture 6" descr="A picture containing plot, text, line, diagram">
            <a:extLst>
              <a:ext uri="{FF2B5EF4-FFF2-40B4-BE49-F238E27FC236}">
                <a16:creationId xmlns:a16="http://schemas.microsoft.com/office/drawing/2014/main" id="{A5F8E3BC-B59F-4A72-770B-27960A83A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074" y="1"/>
            <a:ext cx="8162925" cy="6791780"/>
          </a:xfrm>
          <a:prstGeom prst="rect">
            <a:avLst/>
          </a:prstGeom>
        </p:spPr>
      </p:pic>
    </p:spTree>
    <p:extLst>
      <p:ext uri="{BB962C8B-B14F-4D97-AF65-F5344CB8AC3E}">
        <p14:creationId xmlns:p14="http://schemas.microsoft.com/office/powerpoint/2010/main" val="90357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4">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9FAB29-8554-5D5F-9492-0DD82EDA1DBC}"/>
              </a:ext>
            </a:extLst>
          </p:cNvPr>
          <p:cNvSpPr>
            <a:spLocks noGrp="1"/>
          </p:cNvSpPr>
          <p:nvPr>
            <p:ph type="title"/>
          </p:nvPr>
        </p:nvSpPr>
        <p:spPr>
          <a:xfrm>
            <a:off x="195943" y="195512"/>
            <a:ext cx="3888526" cy="1181429"/>
          </a:xfrm>
        </p:spPr>
        <p:txBody>
          <a:bodyPr vert="horz" lIns="91440" tIns="45720" rIns="91440" bIns="45720" rtlCol="0" anchor="ctr">
            <a:normAutofit/>
          </a:bodyPr>
          <a:lstStyle/>
          <a:p>
            <a:r>
              <a:rPr lang="en-US" sz="2400" kern="1200" dirty="0">
                <a:solidFill>
                  <a:schemeClr val="tx1"/>
                </a:solidFill>
                <a:latin typeface="+mj-lt"/>
                <a:ea typeface="+mj-ea"/>
                <a:cs typeface="+mj-cs"/>
              </a:rPr>
              <a:t>Discussion</a:t>
            </a:r>
          </a:p>
        </p:txBody>
      </p:sp>
      <p:sp>
        <p:nvSpPr>
          <p:cNvPr id="4" name="Text Placeholder 3">
            <a:extLst>
              <a:ext uri="{FF2B5EF4-FFF2-40B4-BE49-F238E27FC236}">
                <a16:creationId xmlns:a16="http://schemas.microsoft.com/office/drawing/2014/main" id="{1841CE0C-CF69-84D9-AA96-2A3842A2D7A6}"/>
              </a:ext>
            </a:extLst>
          </p:cNvPr>
          <p:cNvSpPr>
            <a:spLocks noGrp="1"/>
          </p:cNvSpPr>
          <p:nvPr>
            <p:ph type="body" sz="half" idx="2"/>
          </p:nvPr>
        </p:nvSpPr>
        <p:spPr>
          <a:xfrm>
            <a:off x="195943" y="1572452"/>
            <a:ext cx="4241679" cy="4220840"/>
          </a:xfrm>
        </p:spPr>
        <p:txBody>
          <a:bodyPr vert="horz" lIns="91440" tIns="45720" rIns="91440" bIns="45720" rtlCol="0">
            <a:normAutofit/>
          </a:bodyPr>
          <a:lstStyle/>
          <a:p>
            <a:pPr indent="-228600">
              <a:buFont typeface="Arial" panose="020B0604020202020204" pitchFamily="34" charset="0"/>
              <a:buChar char="•"/>
            </a:pPr>
            <a:r>
              <a:rPr lang="en-US" sz="1800" dirty="0"/>
              <a:t>The performance differences observed between the models can be attributed to their underlying assumptions and the dataset’s nature. The Decision Tree Regressor model effectively handles non-linear relationships, while the </a:t>
            </a:r>
            <a:r>
              <a:rPr lang="en-US" sz="1800" dirty="0" err="1"/>
              <a:t>LassoCV</a:t>
            </a:r>
            <a:r>
              <a:rPr lang="en-US" sz="1800" dirty="0"/>
              <a:t> model excels in feature selection and regularization. However, it is crucial to acknowledge the limitations of our analysis, such as potential class imbalance and the need for further validation with larger datasets and external data sources. These considerations ensure the generalizability and robustness of our predictive model. </a:t>
            </a:r>
          </a:p>
        </p:txBody>
      </p:sp>
      <p:pic>
        <p:nvPicPr>
          <p:cNvPr id="8" name="Picture Placeholder 7" descr="A picture containing fractal art, colorfulness, graphics, art&#10;&#10;Description automatically generated">
            <a:extLst>
              <a:ext uri="{FF2B5EF4-FFF2-40B4-BE49-F238E27FC236}">
                <a16:creationId xmlns:a16="http://schemas.microsoft.com/office/drawing/2014/main" id="{A95B8527-A54D-AE37-2188-4924AB29F54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6800986" y="1568840"/>
            <a:ext cx="4747547" cy="37486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27863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7">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0FB9D9-4FF6-120A-9BCB-4000910C700A}"/>
              </a:ext>
            </a:extLst>
          </p:cNvPr>
          <p:cNvSpPr>
            <a:spLocks noGrp="1"/>
          </p:cNvSpPr>
          <p:nvPr>
            <p:ph type="title"/>
          </p:nvPr>
        </p:nvSpPr>
        <p:spPr>
          <a:xfrm>
            <a:off x="492969" y="316382"/>
            <a:ext cx="10515600" cy="1325563"/>
          </a:xfrm>
        </p:spPr>
        <p:txBody>
          <a:bodyPr vert="horz" lIns="91440" tIns="45720" rIns="91440" bIns="45720" rtlCol="0" anchor="ctr">
            <a:normAutofit/>
          </a:bodyPr>
          <a:lstStyle/>
          <a:p>
            <a:r>
              <a:rPr lang="en-US" sz="2400" dirty="0"/>
              <a:t>Related Work and Contributions</a:t>
            </a:r>
          </a:p>
        </p:txBody>
      </p:sp>
      <p:sp>
        <p:nvSpPr>
          <p:cNvPr id="4" name="Text Placeholder 3">
            <a:extLst>
              <a:ext uri="{FF2B5EF4-FFF2-40B4-BE49-F238E27FC236}">
                <a16:creationId xmlns:a16="http://schemas.microsoft.com/office/drawing/2014/main" id="{1674DD5C-45A4-C25B-3FAA-FB2FBAB89A5B}"/>
              </a:ext>
            </a:extLst>
          </p:cNvPr>
          <p:cNvSpPr>
            <a:spLocks noGrp="1"/>
          </p:cNvSpPr>
          <p:nvPr>
            <p:ph type="body" sz="half" idx="2"/>
          </p:nvPr>
        </p:nvSpPr>
        <p:spPr>
          <a:xfrm>
            <a:off x="492969" y="1690688"/>
            <a:ext cx="4614759" cy="4163337"/>
          </a:xfrm>
        </p:spPr>
        <p:txBody>
          <a:bodyPr vert="horz" lIns="91440" tIns="45720" rIns="91440" bIns="45720" rtlCol="0">
            <a:normAutofit/>
          </a:bodyPr>
          <a:lstStyle/>
          <a:p>
            <a:pPr indent="-228600">
              <a:buFont typeface="Arial" panose="020B0604020202020204" pitchFamily="34" charset="0"/>
              <a:buChar char="•"/>
            </a:pPr>
            <a:r>
              <a:rPr lang="en-US" sz="1800" dirty="0"/>
              <a:t>Our analysis aligns with previous research on stroke prediction and contributes to the existing body of knowledge. While previous studies have explored various predictive models and risk factors associated with strokes, our analysis incorporates advanced feature engineering techniques and model selection methods. The combination of Decision Tree Regressor and </a:t>
            </a:r>
            <a:r>
              <a:rPr lang="en-US" sz="1800" dirty="0" err="1"/>
              <a:t>LassoCV</a:t>
            </a:r>
            <a:r>
              <a:rPr lang="en-US" sz="1800" dirty="0"/>
              <a:t> models provides a comprehensive approach to stroke prediction, enhancing the accuracy and interpretability of our predictive model.</a:t>
            </a:r>
          </a:p>
        </p:txBody>
      </p:sp>
      <p:pic>
        <p:nvPicPr>
          <p:cNvPr id="6" name="Content Placeholder 5" descr="A group of people in a room with computers&#10;&#10;Description automatically generated with medium confidence">
            <a:extLst>
              <a:ext uri="{FF2B5EF4-FFF2-40B4-BE49-F238E27FC236}">
                <a16:creationId xmlns:a16="http://schemas.microsoft.com/office/drawing/2014/main" id="{3A795BEC-2AB2-2CBA-0589-4A4EBC7E15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946" r="3" b="1137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ln>
            <a:noFill/>
          </a:ln>
          <a:effectLst>
            <a:softEdge rad="112500"/>
          </a:effectLst>
        </p:spPr>
      </p:pic>
    </p:spTree>
    <p:extLst>
      <p:ext uri="{BB962C8B-B14F-4D97-AF65-F5344CB8AC3E}">
        <p14:creationId xmlns:p14="http://schemas.microsoft.com/office/powerpoint/2010/main" val="3994926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F4227-AB46-2E17-5629-3901E0CDF462}"/>
              </a:ext>
            </a:extLst>
          </p:cNvPr>
          <p:cNvSpPr>
            <a:spLocks noGrp="1"/>
          </p:cNvSpPr>
          <p:nvPr>
            <p:ph type="title"/>
          </p:nvPr>
        </p:nvSpPr>
        <p:spPr>
          <a:xfrm>
            <a:off x="411480" y="987552"/>
            <a:ext cx="4485861" cy="1088136"/>
          </a:xfrm>
        </p:spPr>
        <p:txBody>
          <a:bodyPr vert="horz" lIns="91440" tIns="45720" rIns="91440" bIns="45720" rtlCol="0" anchor="b">
            <a:normAutofit/>
          </a:bodyPr>
          <a:lstStyle/>
          <a:p>
            <a:r>
              <a:rPr lang="en-US" sz="2400" dirty="0"/>
              <a:t>Conclusion</a:t>
            </a:r>
          </a:p>
        </p:txBody>
      </p:sp>
      <p:sp>
        <p:nvSpPr>
          <p:cNvPr id="17" name="Rectangle 12">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2BFD3459-F2E7-E129-3E38-132282A81EEA}"/>
              </a:ext>
            </a:extLst>
          </p:cNvPr>
          <p:cNvSpPr>
            <a:spLocks noGrp="1"/>
          </p:cNvSpPr>
          <p:nvPr>
            <p:ph type="body" sz="half" idx="2"/>
          </p:nvPr>
        </p:nvSpPr>
        <p:spPr>
          <a:xfrm>
            <a:off x="411479" y="2688336"/>
            <a:ext cx="4498848" cy="3584448"/>
          </a:xfrm>
        </p:spPr>
        <p:txBody>
          <a:bodyPr vert="horz" lIns="91440" tIns="45720" rIns="91440" bIns="45720" rtlCol="0" anchor="t">
            <a:normAutofit/>
          </a:bodyPr>
          <a:lstStyle/>
          <a:p>
            <a:pPr indent="-228600">
              <a:buFont typeface="Arial" panose="020B0604020202020204" pitchFamily="34" charset="0"/>
              <a:buChar char="•"/>
            </a:pPr>
            <a:r>
              <a:rPr lang="en-US" dirty="0"/>
              <a:t>In conclusion, our data science analysis provides valuable insights into stroke prediction using machine learning techniques. By leveraging the Stroke Prediction dataset, we successfully developed an accurate predictive model and identified significant risk factors associated with strokes. These findings contribute to the existing research on stroke prediction and provide valuable information for healthcare professionals and policymakers. By continually refining our models and incorporating additional data sources, we can enhance stroke prediction accuracy and facilitate personalized preventive strategies.</a:t>
            </a:r>
          </a:p>
        </p:txBody>
      </p:sp>
      <p:pic>
        <p:nvPicPr>
          <p:cNvPr id="6" name="Content Placeholder 5">
            <a:extLst>
              <a:ext uri="{FF2B5EF4-FFF2-40B4-BE49-F238E27FC236}">
                <a16:creationId xmlns:a16="http://schemas.microsoft.com/office/drawing/2014/main" id="{06556206-0913-B383-368E-E2268354D1A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77" r="1"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23212337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918</TotalTime>
  <Words>620</Words>
  <Application>Microsoft Office PowerPoint</Application>
  <PresentationFormat>Widescreen</PresentationFormat>
  <Paragraphs>19</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Data Science Project: Stroke prediction  </vt:lpstr>
      <vt:lpstr>    Strokes are a leading cause of death and long-term disability globally. Detecting individuals at risk of stroke and implementing appropriate preventive measures is of utmost importance in healthcare. This data science analysis aims to predict stroke occurrence by leveraging machine learning techniques. By analyzing the Stroke Prediction dataset, we aim to uncover patterns and relationships between various risk factors and strokes. The insights gained from this analysis can assist healthcare professionals in identifying high-risk individuals and designing targeted interventions.   </vt:lpstr>
      <vt:lpstr>Description of Data:</vt:lpstr>
      <vt:lpstr>Description of Methods:</vt:lpstr>
      <vt:lpstr>Summary of Results</vt:lpstr>
      <vt:lpstr>PowerPoint Presentation</vt:lpstr>
      <vt:lpstr>Discussion</vt:lpstr>
      <vt:lpstr>Related Work and Contributions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Stroke prediction  </dc:title>
  <dc:creator>MARWAN MAKEEN HAMID TAYRAB</dc:creator>
  <cp:lastModifiedBy>MARWAN MAKEEN HAMID TAYRAB</cp:lastModifiedBy>
  <cp:revision>2</cp:revision>
  <dcterms:created xsi:type="dcterms:W3CDTF">2023-05-29T21:11:26Z</dcterms:created>
  <dcterms:modified xsi:type="dcterms:W3CDTF">2023-06-04T18:42:28Z</dcterms:modified>
</cp:coreProperties>
</file>